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3" r:id="rId6"/>
    <p:sldId id="260" r:id="rId7"/>
    <p:sldId id="266" r:id="rId8"/>
    <p:sldId id="261" r:id="rId9"/>
    <p:sldId id="269" r:id="rId10"/>
    <p:sldId id="262" r:id="rId11"/>
    <p:sldId id="264" r:id="rId12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0E8B1E-2213-4E0C-B8A2-6C0EA32D88F1}" v="5" dt="2022-06-20T09:49:51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47A58-B4C7-4052-85E6-E95C41269402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B9F80-735E-46DE-B15E-29CE397548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3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B9F80-735E-46DE-B15E-29CE397548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A346-A324-407D-ACB7-4A69134D6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51610A-21BF-40C6-9D4A-1F9B42E59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39E2A-5D66-4E1A-9108-C4BE0254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BF1C9F-E0A3-434D-BC2B-83371AB3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A8FF66-DDCF-43F7-BB7B-A68CE295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69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15556-9A9E-4EBA-A264-AEC47E10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FB48-EFC4-482B-88DC-34EF636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7BC5C-CD57-4670-B874-0CF5CFE0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0F363-5FC9-4DDA-840D-14217458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ADE53B-3668-4F36-9CA9-6C12959B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9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B117F-0FD0-4CA0-8223-FC32B8A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F3E0A0-3C83-471F-9321-FFE4AF75F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D1EE29-4893-43EE-9536-BA9CF3B6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574E2-ECB1-4D00-A3A4-F6988E8A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A784D-DC84-48C9-B7A9-379A861B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3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82DAB-BDD0-4A49-9E7F-58A31817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1A79BD-0410-4A09-98C4-28045991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670487-34D1-4453-82D4-D9FB39BAA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14C404-0A14-4B0A-8495-B6F09056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3C4F1C-202F-4458-9A7C-4216E2DF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66F736-4878-404E-B9F3-4ADF2AB0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33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7407F2-43D3-41D4-A735-E2766FF8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9276-B897-47BF-8D79-9A094001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BAC7019-6E8A-4D71-9DA0-0F883A5E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3D16DA-9C0E-439F-A859-A400713B8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52C4DA-9FD6-4E46-B0BE-2BCFE22AF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1B7C9B-8BA5-4553-807C-353B6397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6A77EE-0EB8-4C72-A5BD-F25EECEA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C0D6B-407B-4D2D-BE1D-0ECC90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E071F-8B1C-4FC6-8802-47857031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567237-978C-439A-A467-309C50CA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04E99F-321F-41A6-8C54-D72EB8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27A17E-4710-4280-80CE-F31E1606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7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92B50-FBD3-4B1B-8D79-C868C80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0003F5-7AF4-45C2-8789-BEBC830F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35CD10-8803-4C71-A255-D41B125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2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D93BC-F834-4528-8DCE-12C787C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7B2B-EFB6-41E4-B846-7333E07A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0E3D72-FF73-4BA4-901F-1D3310473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91CFCF-5DA4-4D59-AF3A-A5A5C1C8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1C4281-2343-438A-AE83-1F181EA1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8887EA-2A52-4215-9B11-81B8A5C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7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2D89DA-B527-428A-98A1-A557F1C4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AC0CC6-AB2C-4844-BD33-AC59F49B0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8E3160-E9A9-4FF9-879E-9442E7F13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ED4CC-95F0-4D47-AD1B-8C16279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E3F8CA-B76E-401B-9AF2-B79D6AC8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0D7D8-2782-483E-B4F3-0AB852CC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3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FE99F-852E-4B38-A5AC-40C6968D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440EEF-DE53-4489-8C7E-C5B5026A5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99B76-4319-4776-A99E-360EE6A2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DC3686-10FF-460B-9F2C-4E39E76C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E13D1E-6304-43ED-97C0-050F7C4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7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09505E-F595-438D-8C97-80D7534A4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1F9AB2-3ECB-445A-8913-F4BBEA3D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ACBA3-65CE-4905-8822-ADDDCE7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CFB18-0963-41CF-B2DD-2DE67363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9AD278-0F82-43E2-B892-06CC3C8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D107C4-F3FD-4801-9E46-D0F31AFF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4448C3-FFE0-474E-AFC4-50CAB860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C64E4-AA64-4462-BCA2-C46B7C53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C81AF7-D650-412E-B7E0-08E168B7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0E259D-8149-4491-B04E-92B26187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92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beidstilsynet.no/hms/roller-i-hms-arbeidet/arbeidsgiver/" TargetMode="External"/><Relationship Id="rId2" Type="http://schemas.openxmlformats.org/officeDocument/2006/relationships/hyperlink" Target="https://lovdata.no/dokument/NL/lov/2005-06-17-62/KAPITTEL_2#%C2%A72-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beidsmiljo.no/slik-loser-man-konflikter-pa-arbeidsplassen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beidstilsynet.no/regelverk/forskrifter/internkontrollforskriften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banken.org/" TargetMode="External"/><Relationship Id="rId7" Type="http://schemas.openxmlformats.org/officeDocument/2006/relationships/hyperlink" Target="https://www.duo.uio.no/handle/10852/51582" TargetMode="External"/><Relationship Id="rId2" Type="http://schemas.openxmlformats.org/officeDocument/2006/relationships/hyperlink" Target="https://www.arbeidstilsyn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do.no/" TargetMode="External"/><Relationship Id="rId5" Type="http://schemas.openxmlformats.org/officeDocument/2006/relationships/hyperlink" Target="https://enbradagpajobb.no/" TargetMode="External"/><Relationship Id="rId4" Type="http://schemas.openxmlformats.org/officeDocument/2006/relationships/hyperlink" Target="https://www.arbeidsmiljoportalen.no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58021-30B9-481F-B5F7-CD0F683B0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 drøfting i ledergrupper når resultater foreligger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1CA5C-72FF-4D4C-AB13-EE49F890C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Virksomhet/Enhet</a:t>
            </a:r>
          </a:p>
          <a:p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68274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81C6B-B12D-4C5F-8992-DB30D874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42F9C-5DC4-4690-9CFD-4C56B8655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tar opp tråden</a:t>
            </a:r>
          </a:p>
          <a:p>
            <a:r>
              <a:rPr lang="nb-NO" dirty="0"/>
              <a:t>Arbeidsgiveransvaret</a:t>
            </a:r>
          </a:p>
          <a:p>
            <a:r>
              <a:rPr lang="nb-NO" dirty="0"/>
              <a:t>Vi drøfter kunnskapsgrunnlaget fra MUST</a:t>
            </a:r>
          </a:p>
          <a:p>
            <a:r>
              <a:rPr lang="nb-NO" dirty="0"/>
              <a:t>Ulike rapporter og kilder</a:t>
            </a:r>
          </a:p>
          <a:p>
            <a:r>
              <a:rPr lang="nb-NO" dirty="0"/>
              <a:t>Prosesser i organisasjonen</a:t>
            </a:r>
          </a:p>
          <a:p>
            <a:r>
              <a:rPr lang="nb-NO" dirty="0"/>
              <a:t>Aktuelle fagmiljøer og nettsteder</a:t>
            </a:r>
          </a:p>
        </p:txBody>
      </p:sp>
    </p:spTree>
    <p:extLst>
      <p:ext uri="{BB962C8B-B14F-4D97-AF65-F5344CB8AC3E}">
        <p14:creationId xmlns:p14="http://schemas.microsoft.com/office/powerpoint/2010/main" val="399450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881038-8261-4428-BE50-549A873F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tar opp tråden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3B490D-80D8-4F98-91C4-BBA56B0BE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 vi forberedte MUST drøftet vi </a:t>
            </a:r>
          </a:p>
          <a:p>
            <a:pPr lvl="1"/>
            <a:r>
              <a:rPr lang="nb-NO" dirty="0"/>
              <a:t>hvordan vi mente at arbeidsmiljøet er i våre enheter i forhold til kravene i lovverket</a:t>
            </a:r>
          </a:p>
          <a:p>
            <a:pPr lvl="1"/>
            <a:r>
              <a:rPr lang="nb-NO" dirty="0"/>
              <a:t>om vi er gode nok på løpende risikoanalyser av arbeidsmiljøet</a:t>
            </a:r>
          </a:p>
          <a:p>
            <a:pPr lvl="1"/>
            <a:r>
              <a:rPr lang="nb-NO" dirty="0"/>
              <a:t>om våre medarbeidere er kjent med rutiner for varslinger</a:t>
            </a:r>
          </a:p>
          <a:p>
            <a:pPr lvl="1"/>
            <a:r>
              <a:rPr lang="nb-NO" dirty="0"/>
              <a:t>Om våre medarbeidere er kjent med sin medvirkningsplikt</a:t>
            </a:r>
          </a:p>
          <a:p>
            <a:r>
              <a:rPr lang="nb-NO" dirty="0"/>
              <a:t>Vi ville tenke spesielt på </a:t>
            </a: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for å bidra til vår virksomhets ønskede effekt av MUST</a:t>
            </a:r>
          </a:p>
          <a:p>
            <a:r>
              <a:rPr lang="nb-NO" dirty="0"/>
              <a:t>Vi forberedte oss på følgende: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1697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378FE-C6E9-4927-9FC1-288C78DA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Arbeidsgiveransvaret og kunnskap om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A1AD65-A3FC-4A13-A75C-9136A218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0" i="1" dirty="0">
                <a:solidFill>
                  <a:srgbClr val="333333"/>
                </a:solidFill>
                <a:effectLst/>
              </a:rPr>
              <a:t>Arbeidsgiver skal sørge for at bestemmelsene gitt i og i medhold av denne lov blir overholdt. (</a:t>
            </a:r>
            <a:r>
              <a:rPr lang="nb-NO" sz="2400" b="0" i="1" dirty="0">
                <a:solidFill>
                  <a:srgbClr val="333333"/>
                </a:solidFill>
                <a:effectLst/>
                <a:hlinkClick r:id="rId2"/>
              </a:rPr>
              <a:t>Arbeidsmiljøloven § 2-1</a:t>
            </a:r>
            <a:r>
              <a:rPr lang="nb-NO" sz="2400" b="0" i="1" dirty="0">
                <a:solidFill>
                  <a:srgbClr val="333333"/>
                </a:solidFill>
                <a:effectLst/>
              </a:rPr>
              <a:t>)</a:t>
            </a:r>
          </a:p>
          <a:p>
            <a:endParaRPr lang="nb-NO" sz="2400" b="0" i="1" dirty="0">
              <a:solidFill>
                <a:srgbClr val="333333"/>
              </a:solidFill>
              <a:effectLst/>
            </a:endParaRPr>
          </a:p>
          <a:p>
            <a:r>
              <a:rPr lang="nb-NO" sz="2400" b="0" i="1" dirty="0">
                <a:solidFill>
                  <a:srgbClr val="000000"/>
                </a:solidFill>
                <a:effectLst/>
              </a:rPr>
              <a:t>Arbeidsgiver har styringsrett. Arbeidsgiver er dermed hovedansvarlig for arbeidsmiljøet, og må trekke arbeidstakerne med i prosessen for å kunne ivareta sitt ansvar. (</a:t>
            </a:r>
            <a:r>
              <a:rPr lang="nb-NO" sz="2400" b="0" i="1" dirty="0">
                <a:solidFill>
                  <a:srgbClr val="000000"/>
                </a:solidFill>
                <a:effectLst/>
                <a:hlinkClick r:id="rId3"/>
              </a:rPr>
              <a:t>Arbeidstilsynet.no</a:t>
            </a:r>
            <a:r>
              <a:rPr lang="nb-NO" sz="2400" b="0" i="1" dirty="0">
                <a:solidFill>
                  <a:srgbClr val="000000"/>
                </a:solidFill>
                <a:effectLst/>
              </a:rPr>
              <a:t>)</a:t>
            </a:r>
          </a:p>
          <a:p>
            <a:endParaRPr lang="nb-NO" sz="2400" b="0" i="0" dirty="0">
              <a:solidFill>
                <a:srgbClr val="252525"/>
              </a:solidFill>
              <a:effectLst/>
            </a:endParaRPr>
          </a:p>
          <a:p>
            <a:r>
              <a:rPr lang="nb-NO" sz="2400" b="0" i="1" dirty="0">
                <a:solidFill>
                  <a:srgbClr val="252525"/>
                </a:solidFill>
                <a:effectLst/>
              </a:rPr>
              <a:t>Arbeidsgiver og nærmeste leder har en handlingsplikt når det kommer til konflikter og uønsket atferd. (</a:t>
            </a:r>
            <a:r>
              <a:rPr lang="nb-NO" sz="2400" b="0" i="1" dirty="0">
                <a:solidFill>
                  <a:srgbClr val="252525"/>
                </a:solidFill>
                <a:effectLst/>
                <a:hlinkClick r:id="rId4"/>
              </a:rPr>
              <a:t>Arbeidsmiljosenteret.no</a:t>
            </a:r>
            <a:r>
              <a:rPr lang="nb-NO" sz="2400" b="0" i="1" dirty="0">
                <a:solidFill>
                  <a:srgbClr val="252525"/>
                </a:solidFill>
                <a:effectLst/>
              </a:rPr>
              <a:t>)  </a:t>
            </a:r>
            <a:endParaRPr lang="nb-NO" sz="2400" b="0" i="1" dirty="0">
              <a:solidFill>
                <a:srgbClr val="333333"/>
              </a:solidFill>
              <a:effectLst/>
            </a:endParaRPr>
          </a:p>
          <a:p>
            <a:pPr algn="l"/>
            <a:endParaRPr lang="nb-NO" sz="24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9639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60D99-AAF5-48D3-ADA8-9A29E34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Kunnskapsgrunnlaget i MUST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E4F25-91D6-4D12-B837-1B79CB42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MUST-rapportene utgjør et nytt kunnskapsgrunnlag for å bevare og videreutvikle arbeidsmiljøet i virksomheten. Se </a:t>
            </a:r>
            <a:r>
              <a:rPr lang="nb-NO" dirty="0" err="1"/>
              <a:t>STAMIs</a:t>
            </a:r>
            <a:r>
              <a:rPr lang="nb-NO" dirty="0"/>
              <a:t> veiledning til å forstå rapporten.</a:t>
            </a:r>
          </a:p>
          <a:p>
            <a:endParaRPr lang="nb-NO" dirty="0"/>
          </a:p>
          <a:p>
            <a:r>
              <a:rPr lang="nb-NO" dirty="0"/>
              <a:t>Til drøfting: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avdekkede risikofaktorer er mest sentrale?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avdekkede beskyttende faktorer er mest sentrale?</a:t>
            </a:r>
          </a:p>
          <a:p>
            <a:pPr marL="0" indent="0">
              <a:buNone/>
            </a:pPr>
            <a:endParaRPr lang="nb-NO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dirty="0"/>
              <a:t>Dersom arbeidsgiver får kunnskap om forhold som utløser handlingsplikt skal tiltak iverksettes uten ugrunnet opphold. 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Er det avdekket forhold som utløser handlingsplikt?</a:t>
            </a:r>
          </a:p>
        </p:txBody>
      </p:sp>
    </p:spTree>
    <p:extLst>
      <p:ext uri="{BB962C8B-B14F-4D97-AF65-F5344CB8AC3E}">
        <p14:creationId xmlns:p14="http://schemas.microsoft.com/office/powerpoint/2010/main" val="2134755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94F11-02BB-43BA-A276-49C4A06A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rapporter og kilder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7E6E4-9D65-475A-A17C-EA777366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Se MUST-rapportene sammen med andre kilder; blant annet sykefraværsstatistikk, lederes erfaringer, turnoverstatistikk og varslinger</a:t>
            </a:r>
          </a:p>
          <a:p>
            <a:r>
              <a:rPr lang="nb-NO" dirty="0"/>
              <a:t>Lytt til verneombuds og tillitsvalgtes forståelse og innspill når de foreligger</a:t>
            </a:r>
          </a:p>
          <a:p>
            <a:r>
              <a:rPr lang="nb-NO" dirty="0"/>
              <a:t>Avvent konklusjoner inntil rapportene er gjennomgått med medarbeiderne i enhetene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329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42CFA-718F-496D-BC15-D1A6C24E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Prosesser i organisasjonen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EA5B1-E5CC-44F9-B866-C328268C9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b="1" dirty="0"/>
              <a:t>Resultater gjøres kjent</a:t>
            </a:r>
          </a:p>
          <a:p>
            <a:r>
              <a:rPr lang="nb-NO" dirty="0"/>
              <a:t>MUST-resultatene skal gjennomgås i linjen: </a:t>
            </a:r>
          </a:p>
          <a:p>
            <a:pPr lvl="1"/>
            <a:r>
              <a:rPr lang="nb-NO" dirty="0"/>
              <a:t>Alle ledergrupper har en tilsvarende gjennomgang som denne</a:t>
            </a:r>
          </a:p>
          <a:p>
            <a:pPr lvl="1"/>
            <a:r>
              <a:rPr lang="nb-NO" dirty="0"/>
              <a:t>Alle enheter gjennomgår sine resultater </a:t>
            </a:r>
          </a:p>
          <a:p>
            <a:r>
              <a:rPr lang="nb-NO" dirty="0"/>
              <a:t>AMU og tillitsvalgte/partene gjøres kjent med resultatene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Tiltaksutvikling</a:t>
            </a:r>
            <a:r>
              <a:rPr lang="nb-NO" dirty="0"/>
              <a:t> </a:t>
            </a:r>
          </a:p>
          <a:p>
            <a:r>
              <a:rPr lang="nb-NO" dirty="0"/>
              <a:t>Alle enheter drøfter og finner egnede tiltak for sin situasjon</a:t>
            </a:r>
          </a:p>
          <a:p>
            <a:r>
              <a:rPr lang="nb-NO" dirty="0"/>
              <a:t>Alle ledergrupper drøfter situasjonen, fellestrekk og tiltak</a:t>
            </a:r>
          </a:p>
          <a:p>
            <a:r>
              <a:rPr lang="nb-NO" dirty="0"/>
              <a:t>AMU og tillitsvalgte/partene gjøres kjent med tiltaksutvikling</a:t>
            </a:r>
          </a:p>
          <a:p>
            <a:r>
              <a:rPr lang="nb-NO"/>
              <a:t>Toppledergruppen </a:t>
            </a:r>
            <a:r>
              <a:rPr lang="nb-NO" dirty="0"/>
              <a:t>drøfter oppfølging av MUST </a:t>
            </a:r>
          </a:p>
        </p:txBody>
      </p:sp>
    </p:spTree>
    <p:extLst>
      <p:ext uri="{BB962C8B-B14F-4D97-AF65-F5344CB8AC3E}">
        <p14:creationId xmlns:p14="http://schemas.microsoft.com/office/powerpoint/2010/main" val="103221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1660B-7FE7-4D70-9393-9C3C6C72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 til tiltaksutvikling: dialog, kunnskap og styring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CFD3E4-2FB2-4C04-9975-92CE46540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For arbeid i underliggende enheter bør ledergruppen: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Avklare hvilket organisasjonsnivå som tiltak bør iverksettes på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 err="1"/>
              <a:t>Plassére</a:t>
            </a:r>
            <a:r>
              <a:rPr lang="nb-NO" sz="2400" dirty="0"/>
              <a:t> ansvaret for tiltaksutvikling og tildele nødvendig kompetanse og ressurser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Involvere verneombud og tillitsvalgt i tiltaksutviklingen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Informere om at arbeidstakerne skal medvirke </a:t>
            </a:r>
            <a:r>
              <a:rPr lang="nb-NO" sz="2400" b="0" i="0" dirty="0">
                <a:solidFill>
                  <a:srgbClr val="333333"/>
                </a:solidFill>
                <a:effectLst/>
              </a:rPr>
              <a:t>i systematisk helse- miljø- og sikkerhetsarbeid </a:t>
            </a:r>
            <a:r>
              <a:rPr lang="nb-NO" sz="2400" dirty="0"/>
              <a:t>i henhold til </a:t>
            </a:r>
            <a:r>
              <a:rPr lang="nb-NO" sz="2400" dirty="0">
                <a:hlinkClick r:id="rId2"/>
              </a:rPr>
              <a:t>internkontrollforskriften</a:t>
            </a:r>
            <a:r>
              <a:rPr lang="nb-NO" sz="2400" dirty="0"/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400" dirty="0"/>
              <a:t>Følge opp og ta nødvendige beslutninger underveis</a:t>
            </a:r>
          </a:p>
        </p:txBody>
      </p:sp>
    </p:spTree>
    <p:extLst>
      <p:ext uri="{BB962C8B-B14F-4D97-AF65-F5344CB8AC3E}">
        <p14:creationId xmlns:p14="http://schemas.microsoft.com/office/powerpoint/2010/main" val="283023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57C7CE-AE30-4F5E-B273-0F4C7F97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 med folka!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04F7F1-3680-4E08-8747-77805019C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dirty="0"/>
              <a:t>Arbeidsmiljø er noe man som arbeidstaker utsettes for, og som man også selv påvirker. 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/>
              <a:t>I henhold til arbeidsmiljøloven skal arbeidstaker medvirke ved systematisk helse-, miljø- og sikkerhetsarbeid, og medvirke ved gjennomføring av slike tiltak. 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/>
              <a:t>Medarbeidere oppfordres til å komme med forslag til arbeidsmiljøtiltak</a:t>
            </a:r>
          </a:p>
        </p:txBody>
      </p:sp>
    </p:spTree>
    <p:extLst>
      <p:ext uri="{BB962C8B-B14F-4D97-AF65-F5344CB8AC3E}">
        <p14:creationId xmlns:p14="http://schemas.microsoft.com/office/powerpoint/2010/main" val="1892733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56C4-8387-402A-A04F-4B5EB68A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Nettsteder </a:t>
            </a:r>
            <a:r>
              <a:rPr lang="nb-NO"/>
              <a:t>og kildetips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8F0A2-667B-4274-A6D6-ABA1F25F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>
                <a:hlinkClick r:id="rId2"/>
              </a:rPr>
              <a:t>Arbeidstilsynet.no</a:t>
            </a:r>
            <a:endParaRPr lang="nb-NO"/>
          </a:p>
          <a:p>
            <a:r>
              <a:rPr lang="nb-NO">
                <a:hlinkClick r:id="rId3"/>
              </a:rPr>
              <a:t>Idebanken.org</a:t>
            </a:r>
            <a:endParaRPr lang="nb-NO"/>
          </a:p>
          <a:p>
            <a:r>
              <a:rPr lang="nb-NO">
                <a:hlinkClick r:id="rId4"/>
              </a:rPr>
              <a:t>Arbeidsmiljøportalen (arbeidsmiljoportalen.no)</a:t>
            </a:r>
            <a:endParaRPr lang="nb-NO"/>
          </a:p>
          <a:p>
            <a:r>
              <a:rPr lang="nb-NO">
                <a:hlinkClick r:id="rId5"/>
              </a:rPr>
              <a:t>Gratis verktøy for å skape et bedre arbeidsmiljø (enbradagpajobb.no)</a:t>
            </a:r>
            <a:endParaRPr lang="nb-NO"/>
          </a:p>
          <a:p>
            <a:r>
              <a:rPr lang="nb-NO"/>
              <a:t>Likestillings- og diskrimineringsombudet, </a:t>
            </a:r>
            <a:r>
              <a:rPr lang="nb-NO">
                <a:hlinkClick r:id="rId6"/>
              </a:rPr>
              <a:t>ldo.no</a:t>
            </a:r>
            <a:endParaRPr lang="nb-NO"/>
          </a:p>
          <a:p>
            <a:r>
              <a:rPr lang="nb-NO"/>
              <a:t>Sykefraværsstatistikk og medarbeiderundersøkelser: </a:t>
            </a:r>
          </a:p>
          <a:p>
            <a:pPr lvl="1"/>
            <a:r>
              <a:rPr lang="nb-NO">
                <a:hlinkClick r:id="rId7"/>
              </a:rPr>
              <a:t>Masteroppgave</a:t>
            </a:r>
            <a:r>
              <a:rPr lang="nb-NO"/>
              <a:t> i organisasjon, ledelse og arbeid, UiO, 2016:</a:t>
            </a:r>
          </a:p>
          <a:p>
            <a:pPr lvl="2"/>
            <a:r>
              <a:rPr lang="nb-NO"/>
              <a:t>«Jobbengasjement og sosial støtte fra kolleger utpeker seg som de arbeidsmiljøfaktorene med sterkest påvirkning på sykefraværet.»</a:t>
            </a:r>
          </a:p>
          <a:p>
            <a:pPr lvl="2"/>
            <a:r>
              <a:rPr lang="nb-NO"/>
              <a:t>«..virksomheter kan tjene mye på å kombinere data fra medarbeiderundersøkelser med sykefraværsdata..»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0207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3C92D-8A0C-4BB5-BE7D-F42C4216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63A4A6-5399-4053-9B4A-B4BD5B6FF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For et helsefremmende og konstruktivt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8455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572</Words>
  <Application>Microsoft Office PowerPoint</Application>
  <PresentationFormat>Widescreen</PresentationFormat>
  <Paragraphs>77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Til drøfting i ledergrupper når resultater foreligger</vt:lpstr>
      <vt:lpstr>Agenda</vt:lpstr>
      <vt:lpstr>Vi tar opp tråden</vt:lpstr>
      <vt:lpstr>Arbeidsgiveransvaret og kunnskap om arbeidsmiljøet</vt:lpstr>
      <vt:lpstr>Kunnskapsgrunnlaget i MUST</vt:lpstr>
      <vt:lpstr>Ulike rapporter og kilder</vt:lpstr>
      <vt:lpstr>Prosesser i organisasjonen</vt:lpstr>
      <vt:lpstr>Forberedelse til tiltaksutvikling: dialog, kunnskap og styring </vt:lpstr>
      <vt:lpstr>Få med folka!</vt:lpstr>
      <vt:lpstr>Nettsteder og kildetips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2022-06-20T09:49:51Z</dcterms:created>
  <dcterms:modified xsi:type="dcterms:W3CDTF">2022-06-20T09:50:09Z</dcterms:modified>
</cp:coreProperties>
</file>